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sldIdLst>
    <p:sldId id="256" r:id="rId2"/>
    <p:sldId id="282" r:id="rId3"/>
    <p:sldId id="446" r:id="rId4"/>
    <p:sldId id="448" r:id="rId5"/>
    <p:sldId id="405" r:id="rId6"/>
    <p:sldId id="451" r:id="rId7"/>
    <p:sldId id="278" r:id="rId8"/>
    <p:sldId id="273" r:id="rId9"/>
    <p:sldId id="274" r:id="rId10"/>
    <p:sldId id="275" r:id="rId11"/>
    <p:sldId id="27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p:cViewPr varScale="1">
        <p:scale>
          <a:sx n="87" d="100"/>
          <a:sy n="87" d="100"/>
        </p:scale>
        <p:origin x="-342"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Complex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Complex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Complex n-dimensional vectors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Complex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Complex n-dimensional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Complex n-dimensional vectors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Complex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Complex n-dimensional vectors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Complex n-dimensional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Complex n-dimensional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Complex n-dimensional vectors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wav"/><Relationship Id="rId7" Type="http://schemas.openxmlformats.org/officeDocument/2006/relationships/image" Target="../media/image10.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5.wmf"/><Relationship Id="rId3" Type="http://schemas.microsoft.com/office/2007/relationships/media" Target="../media/media4.wav"/><Relationship Id="rId7" Type="http://schemas.openxmlformats.org/officeDocument/2006/relationships/image" Target="../media/image12.wmf"/><Relationship Id="rId12" Type="http://schemas.openxmlformats.org/officeDocument/2006/relationships/oleObject" Target="../embeddings/oleObject5.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4.wmf"/><Relationship Id="rId5" Type="http://schemas.openxmlformats.org/officeDocument/2006/relationships/slideLayout" Target="../slideLayouts/slideLayout2.xml"/><Relationship Id="rId10" Type="http://schemas.openxmlformats.org/officeDocument/2006/relationships/oleObject" Target="../embeddings/oleObject4.bin"/><Relationship Id="rId4" Type="http://schemas.openxmlformats.org/officeDocument/2006/relationships/audio" Target="../media/media4.wav"/><Relationship Id="rId9" Type="http://schemas.openxmlformats.org/officeDocument/2006/relationships/image" Target="../media/image13.wmf"/><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2.2 Complex finite-dimensional 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140"/>
    </mc:Choice>
    <mc:Fallback>
      <p:transition spd="slow" advTm="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Complex n-dimensional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573"/>
    </mc:Choice>
    <mc:Fallback>
      <p:transition spd="slow" advTm="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Complex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3538"/>
    </mc:Choice>
    <mc:Fallback>
      <p:transition spd="slow" advTm="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Describe complex </a:t>
            </a:r>
            <a:r>
              <a:rPr lang="en-US" i="1" dirty="0" smtClean="0"/>
              <a:t>n</a:t>
            </a:r>
            <a:r>
              <a:rPr lang="en-US" dirty="0" smtClean="0"/>
              <a:t>-dimensional vectors</a:t>
            </a:r>
          </a:p>
          <a:p>
            <a:pPr lvl="1"/>
            <a:r>
              <a:rPr lang="en-US" dirty="0" smtClean="0"/>
              <a:t>Introduce the notation of </a:t>
            </a:r>
            <a:r>
              <a:rPr lang="en-US" b="1" dirty="0" smtClean="0">
                <a:latin typeface="Times New Roman" panose="02020603050405020304" pitchFamily="18" charset="0"/>
              </a:rPr>
              <a:t>C</a:t>
            </a:r>
            <a:r>
              <a:rPr lang="en-US" i="1" baseline="30000" dirty="0" smtClean="0">
                <a:latin typeface="Times New Roman" panose="02020603050405020304" pitchFamily="18" charset="0"/>
              </a:rPr>
              <a:t>n</a:t>
            </a:r>
            <a:endParaRPr lang="en-US" dirty="0" smtClean="0">
              <a:latin typeface="Times New Roman" panose="02020603050405020304" pitchFamily="18" charset="0"/>
            </a:endParaRPr>
          </a:p>
          <a:p>
            <a:pPr lvl="1"/>
            <a:r>
              <a:rPr lang="en-US" dirty="0" smtClean="0"/>
              <a:t>Describe zero vectors and the concept of equality</a:t>
            </a:r>
          </a:p>
          <a:p>
            <a:pPr lvl="1"/>
            <a:r>
              <a:rPr lang="en-US" dirty="0" smtClean="0">
                <a:latin typeface="Times New Roman" panose="02020603050405020304" pitchFamily="18" charset="0"/>
              </a:rPr>
              <a:t>Discuss comparing vectors of different dimensions</a:t>
            </a:r>
          </a:p>
          <a:p>
            <a:pPr lvl="2"/>
            <a:r>
              <a:rPr lang="en-US" dirty="0" smtClean="0">
                <a:latin typeface="Times New Roman" panose="02020603050405020304" pitchFamily="18" charset="0"/>
              </a:rPr>
              <a:t>Spoiler: just </a:t>
            </a:r>
            <a:r>
              <a:rPr lang="en-US" dirty="0" smtClean="0">
                <a:latin typeface="Times New Roman" panose="02020603050405020304" pitchFamily="18" charset="0"/>
              </a:rPr>
              <a:t>don’t</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Complex n-dimensional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4735"/>
    </mc:Choice>
    <mc:Fallback>
      <p:transition spd="slow" advTm="24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-dimensional </a:t>
            </a:r>
            <a:r>
              <a:rPr lang="en-US" dirty="0" smtClean="0"/>
              <a:t>complex vectors</a:t>
            </a:r>
            <a:endParaRPr lang="en-CA" dirty="0"/>
          </a:p>
        </p:txBody>
      </p:sp>
      <p:sp>
        <p:nvSpPr>
          <p:cNvPr id="3" name="Content Placeholder 2"/>
          <p:cNvSpPr>
            <a:spLocks noGrp="1"/>
          </p:cNvSpPr>
          <p:nvPr>
            <p:ph idx="1"/>
          </p:nvPr>
        </p:nvSpPr>
        <p:spPr/>
        <p:txBody>
          <a:bodyPr/>
          <a:lstStyle/>
          <a:p>
            <a:r>
              <a:rPr lang="en-US" dirty="0" smtClean="0"/>
              <a:t>If </a:t>
            </a:r>
            <a:r>
              <a:rPr lang="en-US" i="1" dirty="0" smtClean="0"/>
              <a:t>n </a:t>
            </a:r>
            <a:r>
              <a:rPr lang="en-US" dirty="0" smtClean="0"/>
              <a:t>is a positive integer,</a:t>
            </a:r>
          </a:p>
          <a:p>
            <a:pPr marL="0" indent="0">
              <a:buNone/>
            </a:pPr>
            <a:r>
              <a:rPr lang="en-US" dirty="0"/>
              <a:t>	</a:t>
            </a:r>
            <a:r>
              <a:rPr lang="en-US" dirty="0" smtClean="0"/>
              <a:t>a complex  </a:t>
            </a:r>
            <a:r>
              <a:rPr lang="en-US" i="1" dirty="0" smtClean="0">
                <a:latin typeface="Times New Roman" panose="02020603050405020304" pitchFamily="18" charset="0"/>
              </a:rPr>
              <a:t>n</a:t>
            </a:r>
            <a:r>
              <a:rPr lang="en-US" i="1" dirty="0" smtClean="0"/>
              <a:t>-</a:t>
            </a:r>
            <a:r>
              <a:rPr lang="en-US" dirty="0" smtClean="0"/>
              <a:t>dimensional vector is a sequence of </a:t>
            </a:r>
            <a:r>
              <a:rPr lang="en-US" i="1" dirty="0" smtClean="0"/>
              <a:t>n </a:t>
            </a:r>
            <a:r>
              <a:rPr lang="en-US" dirty="0" smtClean="0"/>
              <a:t>complex 	numbers written as</a:t>
            </a:r>
          </a:p>
          <a:p>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a:t>
            </a: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r>
              <a:rPr lang="en-US" dirty="0" smtClean="0">
                <a:latin typeface="Times New Roman" panose="02020603050405020304" pitchFamily="18" charset="0"/>
              </a:rPr>
              <a:t>	</a:t>
            </a:r>
            <a:r>
              <a:rPr lang="en-US" dirty="0" smtClean="0"/>
              <a:t>where each </a:t>
            </a:r>
            <a:r>
              <a:rPr lang="en-US" i="1" dirty="0" smtClean="0">
                <a:latin typeface="Times New Roman" panose="02020603050405020304" pitchFamily="18" charset="0"/>
              </a:rPr>
              <a:t>u</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dirty="0" smtClean="0"/>
              <a:t>through</a:t>
            </a:r>
            <a:r>
              <a:rPr lang="en-US" dirty="0" smtClean="0">
                <a:latin typeface="Times New Roman" panose="02020603050405020304" pitchFamily="18" charset="0"/>
              </a:rPr>
              <a:t> </a:t>
            </a:r>
            <a:r>
              <a:rPr lang="en-US" i="1" dirty="0" smtClean="0">
                <a:latin typeface="Times New Roman" panose="02020603050405020304" pitchFamily="18" charset="0"/>
              </a:rPr>
              <a:t>u</a:t>
            </a:r>
            <a:r>
              <a:rPr lang="en-US" i="1" baseline="-25000" dirty="0" smtClean="0">
                <a:latin typeface="Times New Roman" panose="02020603050405020304" pitchFamily="18" charset="0"/>
              </a:rPr>
              <a:t>n</a:t>
            </a:r>
            <a:r>
              <a:rPr lang="en-US" dirty="0" smtClean="0">
                <a:latin typeface="Times New Roman" panose="02020603050405020304" pitchFamily="18" charset="0"/>
              </a:rPr>
              <a:t> </a:t>
            </a:r>
            <a:r>
              <a:rPr lang="en-US" dirty="0" smtClean="0"/>
              <a:t>are complex numbers</a:t>
            </a:r>
          </a:p>
        </p:txBody>
      </p:sp>
      <p:sp>
        <p:nvSpPr>
          <p:cNvPr id="4" name="Footer Placeholder 3"/>
          <p:cNvSpPr>
            <a:spLocks noGrp="1"/>
          </p:cNvSpPr>
          <p:nvPr>
            <p:ph type="ftr" sz="quarter" idx="11"/>
          </p:nvPr>
        </p:nvSpPr>
        <p:spPr/>
        <p:txBody>
          <a:bodyPr/>
          <a:lstStyle/>
          <a:p>
            <a:r>
              <a:rPr lang="en-CA" smtClean="0"/>
              <a:t>Complex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81191385"/>
              </p:ext>
            </p:extLst>
          </p:nvPr>
        </p:nvGraphicFramePr>
        <p:xfrm>
          <a:off x="3810000" y="2667000"/>
          <a:ext cx="1158875" cy="2484437"/>
        </p:xfrm>
        <a:graphic>
          <a:graphicData uri="http://schemas.openxmlformats.org/presentationml/2006/ole">
            <mc:AlternateContent xmlns:mc="http://schemas.openxmlformats.org/markup-compatibility/2006">
              <mc:Choice xmlns:v="urn:schemas-microsoft-com:vml" Requires="v">
                <p:oleObj spid="_x0000_s137234" name="Equation" r:id="rId6" imgW="1054080" imgH="2260440" progId="Equation.DSMT4">
                  <p:embed/>
                </p:oleObj>
              </mc:Choice>
              <mc:Fallback>
                <p:oleObj name="Equation" r:id="rId6" imgW="1054080" imgH="2260440" progId="Equation.DSMT4">
                  <p:embed/>
                  <p:pic>
                    <p:nvPicPr>
                      <p:cNvPr id="0" name=""/>
                      <p:cNvPicPr>
                        <a:picLocks noChangeAspect="1" noChangeArrowheads="1"/>
                      </p:cNvPicPr>
                      <p:nvPr/>
                    </p:nvPicPr>
                    <p:blipFill>
                      <a:blip r:embed="rId7"/>
                      <a:srcRect/>
                      <a:stretch>
                        <a:fillRect/>
                      </a:stretch>
                    </p:blipFill>
                    <p:spPr bwMode="auto">
                      <a:xfrm>
                        <a:off x="3810000" y="2667000"/>
                        <a:ext cx="115887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56269729"/>
      </p:ext>
    </p:extLst>
  </p:cSld>
  <p:clrMapOvr>
    <a:masterClrMapping/>
  </p:clrMapOvr>
  <mc:AlternateContent xmlns:mc="http://schemas.openxmlformats.org/markup-compatibility/2006">
    <mc:Choice xmlns:p14="http://schemas.microsoft.com/office/powerpoint/2010/main" Requires="p14">
      <p:transition spd="slow" p14:dur="2000" advTm="33584"/>
    </mc:Choice>
    <mc:Fallback>
      <p:transition spd="slow" advTm="3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-dimensional </a:t>
            </a:r>
            <a:r>
              <a:rPr lang="en-US" dirty="0" smtClean="0"/>
              <a:t>complex vectors</a:t>
            </a:r>
            <a:endParaRPr lang="en-CA" dirty="0"/>
          </a:p>
        </p:txBody>
      </p:sp>
      <p:sp>
        <p:nvSpPr>
          <p:cNvPr id="3" name="Content Placeholder 2"/>
          <p:cNvSpPr>
            <a:spLocks noGrp="1"/>
          </p:cNvSpPr>
          <p:nvPr>
            <p:ph idx="1"/>
          </p:nvPr>
        </p:nvSpPr>
        <p:spPr/>
        <p:txBody>
          <a:bodyPr/>
          <a:lstStyle/>
          <a:p>
            <a:r>
              <a:rPr lang="en-US" dirty="0" smtClean="0"/>
              <a:t>We will represent all </a:t>
            </a:r>
            <a:r>
              <a:rPr lang="en-US" i="1" dirty="0" smtClean="0"/>
              <a:t>n</a:t>
            </a:r>
            <a:r>
              <a:rPr lang="en-US" dirty="0" smtClean="0"/>
              <a:t>-dimensional complex vectors by</a:t>
            </a:r>
          </a:p>
          <a:p>
            <a:pPr marL="0" indent="0">
              <a:buNone/>
            </a:pPr>
            <a:endParaRPr lang="en-US" dirty="0">
              <a:latin typeface="Times New Roman" panose="02020603050405020304" pitchFamily="18" charset="0"/>
            </a:endParaRPr>
          </a:p>
          <a:p>
            <a:pPr lvl="1"/>
            <a:r>
              <a:rPr lang="en-US" dirty="0" smtClean="0">
                <a:latin typeface="Times New Roman" panose="02020603050405020304" pitchFamily="18" charset="0"/>
              </a:rPr>
              <a:t>You can read                as “</a:t>
            </a:r>
            <a:r>
              <a:rPr lang="en-US" b="1" dirty="0" smtClean="0">
                <a:latin typeface="Times New Roman" panose="02020603050405020304" pitchFamily="18" charset="0"/>
              </a:rPr>
              <a:t>u</a:t>
            </a:r>
            <a:r>
              <a:rPr lang="en-US" dirty="0" smtClean="0">
                <a:latin typeface="Times New Roman" panose="02020603050405020304" pitchFamily="18" charset="0"/>
              </a:rPr>
              <a:t> is an element of </a:t>
            </a:r>
            <a:r>
              <a:rPr lang="en-US" b="1" dirty="0" smtClean="0">
                <a:latin typeface="Times New Roman" panose="02020603050405020304" pitchFamily="18" charset="0"/>
              </a:rPr>
              <a:t>C</a:t>
            </a:r>
            <a:r>
              <a:rPr lang="en-US" dirty="0" smtClean="0">
                <a:latin typeface="Times New Roman" panose="02020603050405020304" pitchFamily="18" charset="0"/>
              </a:rPr>
              <a:t> to the </a:t>
            </a:r>
            <a:r>
              <a:rPr lang="en-US" i="1" dirty="0" smtClean="0">
                <a:latin typeface="Times New Roman" panose="02020603050405020304" pitchFamily="18" charset="0"/>
              </a:rPr>
              <a:t>n</a:t>
            </a:r>
            <a:r>
              <a:rPr lang="en-US" dirty="0" smtClean="0">
                <a:latin typeface="Times New Roman" panose="02020603050405020304" pitchFamily="18" charset="0"/>
              </a:rPr>
              <a:t>”</a:t>
            </a:r>
          </a:p>
          <a:p>
            <a:pPr lvl="1"/>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r>
              <a:rPr lang="en-US" dirty="0" smtClean="0">
                <a:latin typeface="Times New Roman" panose="02020603050405020304" pitchFamily="18" charset="0"/>
              </a:rPr>
              <a:t>For example,                                      and </a:t>
            </a:r>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a:t>
            </a:r>
            <a:endParaRPr lang="en-US" dirty="0" smtClean="0"/>
          </a:p>
        </p:txBody>
      </p:sp>
      <p:sp>
        <p:nvSpPr>
          <p:cNvPr id="4" name="Footer Placeholder 3"/>
          <p:cNvSpPr>
            <a:spLocks noGrp="1"/>
          </p:cNvSpPr>
          <p:nvPr>
            <p:ph type="ftr" sz="quarter" idx="11"/>
          </p:nvPr>
        </p:nvSpPr>
        <p:spPr/>
        <p:txBody>
          <a:bodyPr/>
          <a:lstStyle/>
          <a:p>
            <a:r>
              <a:rPr lang="en-CA" smtClean="0"/>
              <a:t>Complex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38401498"/>
              </p:ext>
            </p:extLst>
          </p:nvPr>
        </p:nvGraphicFramePr>
        <p:xfrm>
          <a:off x="4425950" y="2051050"/>
          <a:ext cx="336550" cy="320675"/>
        </p:xfrm>
        <a:graphic>
          <a:graphicData uri="http://schemas.openxmlformats.org/presentationml/2006/ole">
            <mc:AlternateContent xmlns:mc="http://schemas.openxmlformats.org/markup-compatibility/2006">
              <mc:Choice xmlns:v="urn:schemas-microsoft-com:vml" Requires="v">
                <p:oleObj spid="_x0000_s139309" name="Equation" r:id="rId6" imgW="304560" imgH="291960" progId="Equation.DSMT4">
                  <p:embed/>
                </p:oleObj>
              </mc:Choice>
              <mc:Fallback>
                <p:oleObj name="Equation" r:id="rId6" imgW="304560" imgH="291960" progId="Equation.DSMT4">
                  <p:embed/>
                  <p:pic>
                    <p:nvPicPr>
                      <p:cNvPr id="0" name=""/>
                      <p:cNvPicPr>
                        <a:picLocks noChangeAspect="1" noChangeArrowheads="1"/>
                      </p:cNvPicPr>
                      <p:nvPr/>
                    </p:nvPicPr>
                    <p:blipFill>
                      <a:blip r:embed="rId7"/>
                      <a:srcRect/>
                      <a:stretch>
                        <a:fillRect/>
                      </a:stretch>
                    </p:blipFill>
                    <p:spPr bwMode="auto">
                      <a:xfrm>
                        <a:off x="4425950" y="2051050"/>
                        <a:ext cx="336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038862411"/>
              </p:ext>
            </p:extLst>
          </p:nvPr>
        </p:nvGraphicFramePr>
        <p:xfrm>
          <a:off x="2725738" y="2438400"/>
          <a:ext cx="922337" cy="320675"/>
        </p:xfrm>
        <a:graphic>
          <a:graphicData uri="http://schemas.openxmlformats.org/presentationml/2006/ole">
            <mc:AlternateContent xmlns:mc="http://schemas.openxmlformats.org/markup-compatibility/2006">
              <mc:Choice xmlns:v="urn:schemas-microsoft-com:vml" Requires="v">
                <p:oleObj spid="_x0000_s139310" name="Equation" r:id="rId8" imgW="685800" imgH="291960" progId="Equation.DSMT4">
                  <p:embed/>
                </p:oleObj>
              </mc:Choice>
              <mc:Fallback>
                <p:oleObj name="Equation" r:id="rId8" imgW="685800" imgH="291960" progId="Equation.DSMT4">
                  <p:embed/>
                  <p:pic>
                    <p:nvPicPr>
                      <p:cNvPr id="0" name=""/>
                      <p:cNvPicPr>
                        <a:picLocks noChangeAspect="1" noChangeArrowheads="1"/>
                      </p:cNvPicPr>
                      <p:nvPr/>
                    </p:nvPicPr>
                    <p:blipFill>
                      <a:blip r:embed="rId9"/>
                      <a:srcRect/>
                      <a:stretch>
                        <a:fillRect/>
                      </a:stretch>
                    </p:blipFill>
                    <p:spPr bwMode="auto">
                      <a:xfrm>
                        <a:off x="2725738" y="2438400"/>
                        <a:ext cx="922337" cy="320675"/>
                      </a:xfrm>
                      <a:prstGeom prst="rect">
                        <a:avLst/>
                      </a:prstGeom>
                      <a:noFill/>
                      <a:ln>
                        <a:noFill/>
                      </a:ln>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808821928"/>
              </p:ext>
            </p:extLst>
          </p:nvPr>
        </p:nvGraphicFramePr>
        <p:xfrm>
          <a:off x="2408237" y="3987800"/>
          <a:ext cx="2544763" cy="2062163"/>
        </p:xfrm>
        <a:graphic>
          <a:graphicData uri="http://schemas.openxmlformats.org/presentationml/2006/ole">
            <mc:AlternateContent xmlns:mc="http://schemas.openxmlformats.org/markup-compatibility/2006">
              <mc:Choice xmlns:v="urn:schemas-microsoft-com:vml" Requires="v">
                <p:oleObj spid="_x0000_s139311" name="Equation" r:id="rId10" imgW="1892160" imgH="1879560" progId="Equation.DSMT4">
                  <p:embed/>
                </p:oleObj>
              </mc:Choice>
              <mc:Fallback>
                <p:oleObj name="Equation" r:id="rId10" imgW="1892160" imgH="1879560" progId="Equation.DSMT4">
                  <p:embed/>
                  <p:pic>
                    <p:nvPicPr>
                      <p:cNvPr id="0" name=""/>
                      <p:cNvPicPr>
                        <a:picLocks noChangeAspect="1" noChangeArrowheads="1"/>
                      </p:cNvPicPr>
                      <p:nvPr/>
                    </p:nvPicPr>
                    <p:blipFill>
                      <a:blip r:embed="rId11"/>
                      <a:srcRect/>
                      <a:stretch>
                        <a:fillRect/>
                      </a:stretch>
                    </p:blipFill>
                    <p:spPr bwMode="auto">
                      <a:xfrm>
                        <a:off x="2408237" y="3987800"/>
                        <a:ext cx="2544763" cy="2062163"/>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603402037"/>
              </p:ext>
            </p:extLst>
          </p:nvPr>
        </p:nvGraphicFramePr>
        <p:xfrm>
          <a:off x="5641975" y="3389313"/>
          <a:ext cx="2578100" cy="3316287"/>
        </p:xfrm>
        <a:graphic>
          <a:graphicData uri="http://schemas.openxmlformats.org/presentationml/2006/ole">
            <mc:AlternateContent xmlns:mc="http://schemas.openxmlformats.org/markup-compatibility/2006">
              <mc:Choice xmlns:v="urn:schemas-microsoft-com:vml" Requires="v">
                <p:oleObj spid="_x0000_s139312" name="Equation" r:id="rId12" imgW="1917360" imgH="3022560" progId="Equation.DSMT4">
                  <p:embed/>
                </p:oleObj>
              </mc:Choice>
              <mc:Fallback>
                <p:oleObj name="Equation" r:id="rId12" imgW="1917360" imgH="3022560" progId="Equation.DSMT4">
                  <p:embed/>
                  <p:pic>
                    <p:nvPicPr>
                      <p:cNvPr id="0" name=""/>
                      <p:cNvPicPr>
                        <a:picLocks noChangeAspect="1" noChangeArrowheads="1"/>
                      </p:cNvPicPr>
                      <p:nvPr/>
                    </p:nvPicPr>
                    <p:blipFill>
                      <a:blip r:embed="rId13"/>
                      <a:srcRect/>
                      <a:stretch>
                        <a:fillRect/>
                      </a:stretch>
                    </p:blipFill>
                    <p:spPr bwMode="auto">
                      <a:xfrm>
                        <a:off x="5641975" y="3389313"/>
                        <a:ext cx="2578100" cy="3316287"/>
                      </a:xfrm>
                      <a:prstGeom prst="rect">
                        <a:avLst/>
                      </a:prstGeom>
                      <a:noFill/>
                      <a:ln>
                        <a:noFill/>
                      </a:ln>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57297608"/>
      </p:ext>
    </p:extLst>
  </p:cSld>
  <p:clrMapOvr>
    <a:masterClrMapping/>
  </p:clrMapOvr>
  <mc:AlternateContent xmlns:mc="http://schemas.openxmlformats.org/markup-compatibility/2006">
    <mc:Choice xmlns:p14="http://schemas.microsoft.com/office/powerpoint/2010/main" Requires="p14">
      <p:transition spd="slow" p14:dur="2000" advTm="52420"/>
    </mc:Choice>
    <mc:Fallback>
      <p:transition spd="slow" advTm="52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 vectors and equality</a:t>
            </a:r>
            <a:endParaRPr lang="en-CA" dirty="0"/>
          </a:p>
        </p:txBody>
      </p:sp>
      <p:sp>
        <p:nvSpPr>
          <p:cNvPr id="3" name="Content Placeholder 2"/>
          <p:cNvSpPr>
            <a:spLocks noGrp="1"/>
          </p:cNvSpPr>
          <p:nvPr>
            <p:ph idx="1"/>
          </p:nvPr>
        </p:nvSpPr>
        <p:spPr/>
        <p:txBody>
          <a:bodyPr/>
          <a:lstStyle/>
          <a:p>
            <a:r>
              <a:rPr lang="en-US" dirty="0" smtClean="0"/>
              <a:t>The zero vector in </a:t>
            </a:r>
            <a:r>
              <a:rPr lang="en-US" b="1" dirty="0" smtClean="0">
                <a:latin typeface="Times New Roman" panose="02020603050405020304" pitchFamily="18" charset="0"/>
              </a:rPr>
              <a:t>C</a:t>
            </a:r>
            <a:r>
              <a:rPr lang="en-US" i="1" baseline="30000" dirty="0" smtClean="0">
                <a:latin typeface="Times New Roman" panose="02020603050405020304" pitchFamily="18" charset="0"/>
              </a:rPr>
              <a:t>n</a:t>
            </a:r>
            <a:r>
              <a:rPr lang="en-US" dirty="0"/>
              <a:t> </a:t>
            </a:r>
            <a:r>
              <a:rPr lang="en-US" dirty="0" smtClean="0"/>
              <a:t>is still</a:t>
            </a:r>
            <a:r>
              <a:rPr lang="en-US" dirty="0" smtClean="0">
                <a:latin typeface="Times New Roman" panose="02020603050405020304" pitchFamily="18" charset="0"/>
              </a:rPr>
              <a:t> </a:t>
            </a:r>
            <a:r>
              <a:rPr lang="en-US" b="1" dirty="0" smtClean="0">
                <a:latin typeface="Times New Roman" panose="02020603050405020304" pitchFamily="18" charset="0"/>
              </a:rPr>
              <a:t>0</a:t>
            </a:r>
            <a:r>
              <a:rPr lang="en-US" i="1" baseline="-25000" dirty="0" smtClean="0">
                <a:latin typeface="Times New Roman" panose="02020603050405020304" pitchFamily="18" charset="0"/>
              </a:rPr>
              <a:t>n</a:t>
            </a:r>
            <a:r>
              <a:rPr lang="en-US" dirty="0" smtClean="0"/>
              <a:t> and is the vector containing exactly </a:t>
            </a:r>
            <a:r>
              <a:rPr lang="en-US" i="1" dirty="0" smtClean="0"/>
              <a:t>n</a:t>
            </a:r>
            <a:r>
              <a:rPr lang="en-US" dirty="0" smtClean="0"/>
              <a:t> zeros: </a:t>
            </a:r>
            <a:r>
              <a:rPr lang="en-US" dirty="0" smtClean="0">
                <a:latin typeface="Times New Roman" panose="02020603050405020304" pitchFamily="18" charset="0"/>
              </a:rPr>
              <a:t>0 + 0</a:t>
            </a:r>
            <a:r>
              <a:rPr lang="en-US" i="1" dirty="0" smtClean="0">
                <a:latin typeface="Times New Roman" panose="02020603050405020304" pitchFamily="18" charset="0"/>
              </a:rPr>
              <a:t>j</a:t>
            </a:r>
            <a:endParaRPr lang="en-US" dirty="0" smtClean="0">
              <a:latin typeface="Times New Roman" panose="02020603050405020304" pitchFamily="18" charset="0"/>
            </a:endParaRPr>
          </a:p>
          <a:p>
            <a:r>
              <a:rPr lang="en-US" dirty="0" smtClean="0"/>
              <a:t>Two complex vectors are equal if and only if each of their </a:t>
            </a:r>
            <a:r>
              <a:rPr lang="en-US" i="1" dirty="0" smtClean="0"/>
              <a:t>n</a:t>
            </a:r>
            <a:r>
              <a:rPr lang="en-US" dirty="0" smtClean="0"/>
              <a:t> entries are equal</a:t>
            </a:r>
          </a:p>
        </p:txBody>
      </p:sp>
      <p:sp>
        <p:nvSpPr>
          <p:cNvPr id="4" name="Footer Placeholder 3"/>
          <p:cNvSpPr>
            <a:spLocks noGrp="1"/>
          </p:cNvSpPr>
          <p:nvPr>
            <p:ph type="ftr" sz="quarter" idx="11"/>
          </p:nvPr>
        </p:nvSpPr>
        <p:spPr/>
        <p:txBody>
          <a:bodyPr/>
          <a:lstStyle/>
          <a:p>
            <a:r>
              <a:rPr lang="en-CA" smtClean="0"/>
              <a:t>Complex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40042794"/>
      </p:ext>
    </p:extLst>
  </p:cSld>
  <p:clrMapOvr>
    <a:masterClrMapping/>
  </p:clrMapOvr>
  <mc:AlternateContent xmlns:mc="http://schemas.openxmlformats.org/markup-compatibility/2006">
    <mc:Choice xmlns:p14="http://schemas.microsoft.com/office/powerpoint/2010/main" Requires="p14">
      <p:transition spd="slow" p14:dur="2000" advTm="28800"/>
    </mc:Choice>
    <mc:Fallback>
      <p:transition spd="slow" advTm="28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and complex vectors</a:t>
            </a:r>
            <a:endParaRPr lang="en-CA" dirty="0"/>
          </a:p>
        </p:txBody>
      </p:sp>
      <p:sp>
        <p:nvSpPr>
          <p:cNvPr id="3" name="Content Placeholder 2"/>
          <p:cNvSpPr>
            <a:spLocks noGrp="1"/>
          </p:cNvSpPr>
          <p:nvPr>
            <p:ph idx="1"/>
          </p:nvPr>
        </p:nvSpPr>
        <p:spPr/>
        <p:txBody>
          <a:bodyPr/>
          <a:lstStyle/>
          <a:p>
            <a:r>
              <a:rPr lang="en-US" dirty="0" smtClean="0"/>
              <a:t>Again, we don’t compare real </a:t>
            </a:r>
            <a:r>
              <a:rPr lang="en-US" i="1" dirty="0" smtClean="0"/>
              <a:t>n</a:t>
            </a:r>
            <a:r>
              <a:rPr lang="en-US" dirty="0" smtClean="0"/>
              <a:t>-dimensional vectors with complex </a:t>
            </a:r>
            <a:r>
              <a:rPr lang="en-US" i="1" dirty="0" smtClean="0"/>
              <a:t>n</a:t>
            </a:r>
            <a:r>
              <a:rPr lang="en-US" dirty="0" smtClean="0"/>
              <a:t>-dimensional vectors</a:t>
            </a:r>
          </a:p>
          <a:p>
            <a:pPr lvl="1"/>
            <a:r>
              <a:rPr lang="en-US" dirty="0" smtClean="0"/>
              <a:t>We are either working with real vectors or complex vectors</a:t>
            </a:r>
          </a:p>
          <a:p>
            <a:r>
              <a:rPr lang="en-US" dirty="0" smtClean="0"/>
              <a:t>There are complex </a:t>
            </a:r>
            <a:r>
              <a:rPr lang="en-US" i="1" dirty="0" smtClean="0"/>
              <a:t>n</a:t>
            </a:r>
            <a:r>
              <a:rPr lang="en-US" dirty="0" smtClean="0"/>
              <a:t>-dimensional vectors, each entry of which has a zero imaginary component</a:t>
            </a:r>
          </a:p>
          <a:p>
            <a:pPr lvl="1"/>
            <a:r>
              <a:rPr lang="en-US" dirty="0" smtClean="0"/>
              <a:t>We can say each real </a:t>
            </a:r>
            <a:r>
              <a:rPr lang="en-US" i="1" dirty="0" smtClean="0"/>
              <a:t>n</a:t>
            </a:r>
            <a:r>
              <a:rPr lang="en-US" dirty="0" smtClean="0"/>
              <a:t>-dimensional vector corresponds to a complex </a:t>
            </a:r>
            <a:r>
              <a:rPr lang="en-US" i="1" dirty="0" smtClean="0"/>
              <a:t>n</a:t>
            </a:r>
            <a:r>
              <a:rPr lang="en-US" dirty="0" smtClean="0"/>
              <a:t>-dimensional vector,</a:t>
            </a:r>
          </a:p>
          <a:p>
            <a:pPr marL="457200" lvl="1" indent="0">
              <a:buNone/>
            </a:pPr>
            <a:r>
              <a:rPr lang="en-US" dirty="0"/>
              <a:t>	</a:t>
            </a:r>
            <a:r>
              <a:rPr lang="en-US" dirty="0" smtClean="0"/>
              <a:t>	but once again: apples and oranges</a:t>
            </a:r>
          </a:p>
        </p:txBody>
      </p:sp>
      <p:sp>
        <p:nvSpPr>
          <p:cNvPr id="4" name="Footer Placeholder 3"/>
          <p:cNvSpPr>
            <a:spLocks noGrp="1"/>
          </p:cNvSpPr>
          <p:nvPr>
            <p:ph type="ftr" sz="quarter" idx="11"/>
          </p:nvPr>
        </p:nvSpPr>
        <p:spPr/>
        <p:txBody>
          <a:bodyPr/>
          <a:lstStyle/>
          <a:p>
            <a:r>
              <a:rPr lang="en-CA" smtClean="0"/>
              <a:t>Complex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50481924"/>
      </p:ext>
    </p:extLst>
  </p:cSld>
  <p:clrMapOvr>
    <a:masterClrMapping/>
  </p:clrMapOvr>
  <mc:AlternateContent xmlns:mc="http://schemas.openxmlformats.org/markup-compatibility/2006">
    <mc:Choice xmlns:p14="http://schemas.microsoft.com/office/powerpoint/2010/main" Requires="p14">
      <p:transition spd="slow" p14:dur="2000" advTm="51301"/>
    </mc:Choice>
    <mc:Fallback>
      <p:transition spd="slow" advTm="5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Know that an </a:t>
            </a:r>
            <a:r>
              <a:rPr lang="en-US" i="1" dirty="0" smtClean="0"/>
              <a:t>n</a:t>
            </a:r>
            <a:r>
              <a:rPr lang="en-US" dirty="0" smtClean="0"/>
              <a:t>-dimensional complex vector has </a:t>
            </a:r>
            <a:r>
              <a:rPr lang="en-US" i="1" dirty="0" smtClean="0"/>
              <a:t>n</a:t>
            </a:r>
            <a:r>
              <a:rPr lang="en-US" dirty="0" smtClean="0"/>
              <a:t> complex  values</a:t>
            </a:r>
          </a:p>
          <a:p>
            <a:pPr lvl="1"/>
            <a:r>
              <a:rPr lang="en-US" dirty="0" smtClean="0"/>
              <a:t>Know the set of all </a:t>
            </a:r>
            <a:r>
              <a:rPr lang="en-US" i="1" dirty="0" smtClean="0"/>
              <a:t>n</a:t>
            </a:r>
            <a:r>
              <a:rPr lang="en-US" dirty="0" smtClean="0"/>
              <a:t>-dimensional vectors is represented as </a:t>
            </a:r>
            <a:r>
              <a:rPr lang="en-US" b="1" dirty="0" smtClean="0"/>
              <a:t>C</a:t>
            </a:r>
            <a:r>
              <a:rPr lang="en-US" i="1" baseline="30000" dirty="0" smtClean="0"/>
              <a:t>n</a:t>
            </a:r>
            <a:endParaRPr lang="en-US" i="1" dirty="0"/>
          </a:p>
          <a:p>
            <a:pPr lvl="1"/>
            <a:r>
              <a:rPr lang="en-US" dirty="0" smtClean="0"/>
              <a:t>Understand if </a:t>
            </a:r>
            <a:r>
              <a:rPr lang="en-US" b="1" dirty="0" smtClean="0"/>
              <a:t>v</a:t>
            </a:r>
            <a:r>
              <a:rPr lang="en-US" dirty="0"/>
              <a:t> </a:t>
            </a:r>
            <a:r>
              <a:rPr lang="en-US" dirty="0" smtClean="0"/>
              <a:t>is a vector, then the entries are </a:t>
            </a:r>
            <a:r>
              <a:rPr lang="en-US" i="1" dirty="0" smtClean="0"/>
              <a:t>v</a:t>
            </a:r>
            <a:r>
              <a:rPr lang="en-US" baseline="-25000" dirty="0" smtClean="0"/>
              <a:t>1</a:t>
            </a:r>
            <a:r>
              <a:rPr lang="en-US" dirty="0" smtClean="0"/>
              <a:t> through </a:t>
            </a:r>
            <a:r>
              <a:rPr lang="en-US" i="1" dirty="0" err="1" smtClean="0"/>
              <a:t>v</a:t>
            </a:r>
            <a:r>
              <a:rPr lang="en-US" i="1" baseline="-25000" dirty="0" err="1" smtClean="0"/>
              <a:t>n</a:t>
            </a:r>
            <a:endParaRPr lang="en-US" i="1" baseline="-25000" dirty="0" smtClean="0"/>
          </a:p>
          <a:p>
            <a:pPr lvl="1"/>
            <a:r>
              <a:rPr lang="en-US" dirty="0" smtClean="0"/>
              <a:t>Are aware that the zero vector is still the vector with all zeros</a:t>
            </a:r>
          </a:p>
          <a:p>
            <a:pPr lvl="1"/>
            <a:r>
              <a:rPr lang="en-US" dirty="0" smtClean="0"/>
              <a:t>Understand the idea of equality is the same:</a:t>
            </a:r>
          </a:p>
          <a:p>
            <a:pPr marL="457200" lvl="1" indent="0">
              <a:buNone/>
            </a:pPr>
            <a:r>
              <a:rPr lang="en-US" dirty="0" smtClean="0"/>
              <a:t>		all entries must be equal</a:t>
            </a:r>
          </a:p>
          <a:p>
            <a:pPr lvl="1"/>
            <a:r>
              <a:rPr lang="en-US" dirty="0" smtClean="0"/>
              <a:t>Understand we don’t compare real and complex vectors</a:t>
            </a:r>
            <a:endParaRPr lang="en-US" dirty="0"/>
          </a:p>
        </p:txBody>
      </p:sp>
      <p:sp>
        <p:nvSpPr>
          <p:cNvPr id="4" name="Footer Placeholder 3"/>
          <p:cNvSpPr>
            <a:spLocks noGrp="1"/>
          </p:cNvSpPr>
          <p:nvPr>
            <p:ph type="ftr" sz="quarter" idx="11"/>
          </p:nvPr>
        </p:nvSpPr>
        <p:spPr/>
        <p:txBody>
          <a:bodyPr/>
          <a:lstStyle/>
          <a:p>
            <a:r>
              <a:rPr lang="en-CA" smtClean="0"/>
              <a:t>Complex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49509"/>
    </mc:Choice>
    <mc:Fallback>
      <p:transition spd="slow" advTm="49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a:t>
            </a:r>
            <a:r>
              <a:rPr lang="en-CA" sz="1800" dirty="0" smtClean="0"/>
              <a:t>en.wikipedia.org/wiki/Vector_space</a:t>
            </a:r>
          </a:p>
          <a:p>
            <a:pPr marL="0" indent="0">
              <a:buNone/>
            </a:pPr>
            <a:r>
              <a:rPr lang="en-CA" sz="1800" dirty="0"/>
              <a:t>	</a:t>
            </a:r>
            <a:r>
              <a:rPr lang="en-CA" sz="1800" dirty="0" smtClean="0"/>
              <a:t>		#</a:t>
            </a:r>
            <a:r>
              <a:rPr lang="en-CA" sz="1800" dirty="0"/>
              <a:t>Complex_numbers_and_other_field_extensions</a:t>
            </a:r>
            <a:endParaRPr lang="en-CA" sz="1800" dirty="0" smtClean="0"/>
          </a:p>
        </p:txBody>
      </p:sp>
      <p:sp>
        <p:nvSpPr>
          <p:cNvPr id="4" name="Footer Placeholder 3"/>
          <p:cNvSpPr>
            <a:spLocks noGrp="1"/>
          </p:cNvSpPr>
          <p:nvPr>
            <p:ph type="ftr" sz="quarter" idx="11"/>
          </p:nvPr>
        </p:nvSpPr>
        <p:spPr/>
        <p:txBody>
          <a:bodyPr/>
          <a:lstStyle/>
          <a:p>
            <a:r>
              <a:rPr lang="en-CA" smtClean="0"/>
              <a:t>Complex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8</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074"/>
    </mc:Choice>
    <mc:Fallback>
      <p:transition spd="slow" advTm="2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Complex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2766"/>
    </mc:Choice>
    <mc:Fallback>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22.8|10|15.3|9.4"/>
</p:tagLst>
</file>

<file path=ppt/tags/tag2.xml><?xml version="1.0" encoding="utf-8"?>
<p:tagLst xmlns:a="http://schemas.openxmlformats.org/drawingml/2006/main" xmlns:r="http://schemas.openxmlformats.org/officeDocument/2006/relationships" xmlns:p="http://schemas.openxmlformats.org/presentationml/2006/main">
  <p:tag name="TIMING" val="|11|28.5"/>
</p:tagLst>
</file>

<file path=ppt/tags/tag3.xml><?xml version="1.0" encoding="utf-8"?>
<p:tagLst xmlns:a="http://schemas.openxmlformats.org/drawingml/2006/main" xmlns:r="http://schemas.openxmlformats.org/officeDocument/2006/relationships" xmlns:p="http://schemas.openxmlformats.org/presentationml/2006/main">
  <p:tag name="TIMING" val="|18.4"/>
</p:tagLst>
</file>

<file path=ppt/tags/tag4.xml><?xml version="1.0" encoding="utf-8"?>
<p:tagLst xmlns:a="http://schemas.openxmlformats.org/drawingml/2006/main" xmlns:r="http://schemas.openxmlformats.org/officeDocument/2006/relationships" xmlns:p="http://schemas.openxmlformats.org/presentationml/2006/main">
  <p:tag name="TIMING" val="|19.1|5.4|1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17642</TotalTime>
  <Words>465</Words>
  <Application>Microsoft Office PowerPoint</Application>
  <PresentationFormat>On-screen Show (4:3)</PresentationFormat>
  <Paragraphs>81</Paragraphs>
  <Slides>11</Slides>
  <Notes>0</Notes>
  <HiddenSlides>0</HiddenSlides>
  <MMClips>11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vt:i4>
      </vt:variant>
    </vt:vector>
  </HeadingPairs>
  <TitlesOfParts>
    <vt:vector size="14" baseType="lpstr">
      <vt:lpstr>Office Theme</vt:lpstr>
      <vt:lpstr>Equation</vt:lpstr>
      <vt:lpstr>MathType 6.0 Equation</vt:lpstr>
      <vt:lpstr>2.2 Complex finite-dimensional vectors</vt:lpstr>
      <vt:lpstr>Introduction</vt:lpstr>
      <vt:lpstr>n-dimensional complex vectors</vt:lpstr>
      <vt:lpstr>n-dimensional complex vectors</vt:lpstr>
      <vt:lpstr>Zero vectors and equality</vt:lpstr>
      <vt:lpstr>Real and complex vectors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397</cp:revision>
  <dcterms:created xsi:type="dcterms:W3CDTF">2020-04-30T19:27:29Z</dcterms:created>
  <dcterms:modified xsi:type="dcterms:W3CDTF">2020-09-22T21:58:47Z</dcterms:modified>
</cp:coreProperties>
</file>